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1FF"/>
    <a:srgbClr val="86CBDE"/>
    <a:srgbClr val="B8B83A"/>
    <a:srgbClr val="7C9062"/>
    <a:srgbClr val="F2B800"/>
    <a:srgbClr val="FFF5D5"/>
    <a:srgbClr val="79CFE7"/>
    <a:srgbClr val="D9F6FF"/>
    <a:srgbClr val="A8D7FE"/>
    <a:srgbClr val="A9D5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254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17.03.2022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8653" y="117447"/>
            <a:ext cx="5158551" cy="44880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070C0">
                    <a:alpha val="63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осуществление предпринимательской деятельности</a:t>
            </a:r>
            <a:endParaRPr lang="ru-RU" sz="1400" b="1" dirty="0">
              <a:solidFill>
                <a:srgbClr val="0070C0">
                  <a:alpha val="63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751428" y="67112"/>
            <a:ext cx="4278386" cy="1754705"/>
          </a:xfrm>
          <a:prstGeom prst="roundRect">
            <a:avLst/>
          </a:prstGeom>
          <a:solidFill>
            <a:srgbClr val="FFF5D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«осуществлению ИП»,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осуществления </a:t>
            </a:r>
            <a:r>
              <a:rPr lang="ru-RU" sz="1100" dirty="0"/>
              <a:t>предпринимательской деятельности  в 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0216" y="1821817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51912" y="5701754"/>
            <a:ext cx="4060272" cy="10621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связанные с приобретением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товаров, имущественных обязательств и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расходами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за постановку на учет: не </a:t>
            </a:r>
            <a:r>
              <a:rPr lang="ru-RU" sz="1200" dirty="0"/>
              <a:t>&gt;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250 000 р. </a:t>
            </a:r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оплата услуг обучения 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1929469"/>
            <a:ext cx="4672669" cy="342319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 случае его отсутствия - 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 случае его отсутствия - 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</a:t>
            </a:r>
            <a:r>
              <a:rPr lang="ru-RU" sz="1100" dirty="0" smtClean="0"/>
              <a:t>), выданное  компетентными органами иностранных государств и нотариально </a:t>
            </a:r>
            <a:r>
              <a:rPr lang="ru-RU" sz="1100" dirty="0"/>
              <a:t>удостоверенный перевод на русский язык</a:t>
            </a:r>
            <a:r>
              <a:rPr lang="ru-RU" sz="1100" dirty="0" smtClean="0"/>
              <a:t> </a:t>
            </a:r>
            <a:r>
              <a:rPr lang="ru-RU" sz="1100" dirty="0"/>
              <a:t>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Федерации).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33193" y="3892492"/>
            <a:ext cx="4238433" cy="1748168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встать на учет в качестве ИП или налогоплательщика налога на профессиональный доход (быть действующим ИП или </a:t>
            </a:r>
            <a:r>
              <a:rPr lang="ru-RU" sz="1100" dirty="0" err="1" smtClean="0"/>
              <a:t>самозанятым</a:t>
            </a:r>
            <a:r>
              <a:rPr lang="ru-RU" sz="1100" dirty="0" smtClean="0"/>
              <a:t>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составить бизнес – план;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приобрести основные средства, материально-производственные запасы, имущественные обязательства (не более 15 %), лицензию на программное обеспечение и (или) осуществление отдельных видов деятельности </a:t>
            </a:r>
            <a:r>
              <a:rPr lang="ru-RU" sz="1100" dirty="0"/>
              <a:t>по </a:t>
            </a:r>
            <a:r>
              <a:rPr lang="ru-RU" sz="1100" dirty="0" smtClean="0"/>
              <a:t>99-ФЗ (не более 10%), </a:t>
            </a:r>
            <a:r>
              <a:rPr lang="ru-RU" sz="1100" dirty="0"/>
              <a:t>понести расходы связанные с постановкой на учет (не более 5 %),   </a:t>
            </a:r>
            <a:endParaRPr lang="ru-RU" sz="1100" dirty="0" smtClean="0"/>
          </a:p>
          <a:p>
            <a:pPr algn="ctr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3092426" y="662727"/>
            <a:ext cx="1060523" cy="1057010"/>
          </a:xfrm>
          <a:prstGeom prst="roundRect">
            <a:avLst/>
          </a:prstGeom>
          <a:solidFill>
            <a:srgbClr val="F89E8C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4311940" y="637557"/>
            <a:ext cx="3238151" cy="1098955"/>
          </a:xfrm>
          <a:prstGeom prst="roundRect">
            <a:avLst/>
          </a:prstGeom>
          <a:solidFill>
            <a:srgbClr val="D7F1FD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12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771626" y="5436066"/>
            <a:ext cx="1501629" cy="1327833"/>
          </a:xfrm>
          <a:prstGeom prst="roundRect">
            <a:avLst/>
          </a:prstGeom>
          <a:solidFill>
            <a:srgbClr val="F89E8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805180" y="2202356"/>
            <a:ext cx="1501629" cy="305861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9979" y="2553904"/>
            <a:ext cx="4128102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5789" y="1758115"/>
            <a:ext cx="1367404" cy="706844"/>
          </a:xfrm>
          <a:prstGeom prst="roundRect">
            <a:avLst/>
          </a:prstGeom>
          <a:solidFill>
            <a:srgbClr val="D9F6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2579858"/>
            <a:ext cx="1367403" cy="1166069"/>
          </a:xfrm>
          <a:prstGeom prst="roundRect">
            <a:avLst/>
          </a:prstGeom>
          <a:solidFill>
            <a:srgbClr val="97E1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3951216"/>
            <a:ext cx="1367403" cy="1484850"/>
          </a:xfrm>
          <a:prstGeom prst="roundRect">
            <a:avLst/>
          </a:prstGeom>
          <a:solidFill>
            <a:srgbClr val="86CBDE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58673" y="5764671"/>
            <a:ext cx="1367403" cy="936310"/>
          </a:xfrm>
          <a:prstGeom prst="roundRect">
            <a:avLst/>
          </a:prstGeom>
          <a:solidFill>
            <a:srgbClr val="79CFE7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19" name="Рисунок 18" descr="https://ds04.infourok.ru/uploads/ex/0b31/000d9fc0-7871c9de/img10.jpg"/>
          <p:cNvPicPr/>
          <p:nvPr/>
        </p:nvPicPr>
        <p:blipFill rotWithShape="1">
          <a:blip r:embed="rId2" cstate="print"/>
          <a:srcRect b="8696"/>
          <a:stretch/>
        </p:blipFill>
        <p:spPr bwMode="auto">
          <a:xfrm>
            <a:off x="158673" y="662728"/>
            <a:ext cx="1560352" cy="1057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http://dtsr-shahty.ru/images/dtsr/sockon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81" y="37747"/>
            <a:ext cx="2324974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Объект 3"/>
          <p:cNvSpPr txBox="1">
            <a:spLocks/>
          </p:cNvSpPr>
          <p:nvPr/>
        </p:nvSpPr>
        <p:spPr>
          <a:xfrm>
            <a:off x="1837197" y="662727"/>
            <a:ext cx="1160115" cy="1073785"/>
          </a:xfrm>
          <a:prstGeom prst="roundRect">
            <a:avLst/>
          </a:prstGeom>
          <a:solidFill>
            <a:srgbClr val="86CBDE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СК по данному направлению можно 1 раз</a:t>
            </a:r>
          </a:p>
        </p:txBody>
      </p:sp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420</TotalTime>
  <Words>420</Words>
  <Application>Microsoft Office PowerPoint</Application>
  <PresentationFormat>Произвольный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 осуществление предпринимательской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Горбенко Ирина Викторовна</cp:lastModifiedBy>
  <cp:revision>72</cp:revision>
  <cp:lastPrinted>2020-11-02T02:56:51Z</cp:lastPrinted>
  <dcterms:created xsi:type="dcterms:W3CDTF">2020-10-29T02:15:42Z</dcterms:created>
  <dcterms:modified xsi:type="dcterms:W3CDTF">2022-03-17T00:45:16Z</dcterms:modified>
</cp:coreProperties>
</file>